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625B48"/>
        </a:solidFill>
        <a:effectLst/>
        <a:uFillTx/>
        <a:latin typeface="+mn-lt"/>
        <a:ea typeface="+mn-ea"/>
        <a:cs typeface="+mn-cs"/>
        <a:sym typeface="Dido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ECDEB5"/>
          </a:solidFill>
        </a:fill>
      </a:tcStyle>
    </a:wholeTbl>
    <a:band2H>
      <a:tcTxStyle b="def" i="def"/>
      <a:tcStyle>
        <a:tcBdr/>
        <a:fill>
          <a:solidFill>
            <a:srgbClr val="E7D4AC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353528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DCCAAB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25400" cap="flat">
              <a:solidFill>
                <a:srgbClr val="353528"/>
              </a:solidFill>
              <a:prstDash val="solid"/>
              <a:miter lim="400000"/>
            </a:ln>
          </a:top>
          <a:bottom>
            <a:ln w="12700" cap="flat">
              <a:solidFill>
                <a:srgbClr val="B8A992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ECDEB5">
              <a:alpha val="64999"/>
            </a:srgbClr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B8A992"/>
              </a:solidFill>
              <a:prstDash val="solid"/>
              <a:miter lim="400000"/>
            </a:ln>
          </a:left>
          <a:right>
            <a:ln w="12700" cap="flat">
              <a:solidFill>
                <a:srgbClr val="B8A992"/>
              </a:solidFill>
              <a:prstDash val="solid"/>
              <a:miter lim="400000"/>
            </a:ln>
          </a:right>
          <a:top>
            <a:ln w="12700" cap="flat">
              <a:solidFill>
                <a:srgbClr val="B8A992"/>
              </a:solidFill>
              <a:prstDash val="solid"/>
              <a:miter lim="400000"/>
            </a:ln>
          </a:top>
          <a:bottom>
            <a:ln w="12700" cap="flat">
              <a:solidFill>
                <a:srgbClr val="353528"/>
              </a:solidFill>
              <a:prstDash val="solid"/>
              <a:miter lim="400000"/>
            </a:ln>
          </a:bottom>
          <a:insideH>
            <a:ln w="12700" cap="flat">
              <a:solidFill>
                <a:srgbClr val="B8A992"/>
              </a:solidFill>
              <a:prstDash val="solid"/>
              <a:miter lim="400000"/>
            </a:ln>
          </a:insideH>
          <a:insideV>
            <a:ln w="12700" cap="flat">
              <a:solidFill>
                <a:srgbClr val="B8A992"/>
              </a:solidFill>
              <a:prstDash val="solid"/>
              <a:miter lim="400000"/>
            </a:ln>
          </a:insideV>
        </a:tcBdr>
        <a:fill>
          <a:solidFill>
            <a:srgbClr val="DCCAA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F6F6F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solidFill>
                <a:srgbClr val="6F6F6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FBA">
              <a:alpha val="64999"/>
            </a:srgbClr>
          </a:solidFill>
        </a:fill>
      </a:tcStyle>
    </a:wholeTbl>
    <a:band2H>
      <a:tcTxStyle b="def" i="def"/>
      <a:tcStyle>
        <a:tcBdr/>
        <a:fill>
          <a:solidFill>
            <a:srgbClr val="E3D3A5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6F6F6F"/>
              </a:solidFill>
              <a:prstDash val="solid"/>
              <a:miter lim="400000"/>
            </a:ln>
          </a:left>
          <a:right>
            <a:ln w="12700" cap="flat">
              <a:solidFill>
                <a:srgbClr val="6F6F6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5CEA8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0503C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FBA">
              <a:alpha val="64999"/>
            </a:srgbClr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F6F6F"/>
              </a:solidFill>
              <a:prstDash val="solid"/>
              <a:miter lim="400000"/>
            </a:ln>
          </a:top>
          <a:bottom>
            <a:ln w="12700" cap="flat">
              <a:solidFill>
                <a:srgbClr val="6F6F6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2B78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CB9D"/>
          </a:solidFill>
        </a:fill>
      </a:tcStyle>
    </a:wholeTbl>
    <a:band2H>
      <a:tcTxStyle b="def" i="def"/>
      <a:tcStyle>
        <a:tcBdr/>
        <a:fill>
          <a:solidFill>
            <a:srgbClr val="D9C28E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8B8173"/>
              </a:solidFill>
              <a:prstDash val="solid"/>
              <a:miter lim="400000"/>
            </a:ln>
          </a:left>
          <a:right>
            <a:ln w="12700" cap="flat">
              <a:solidFill>
                <a:srgbClr val="8B817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B3A1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53528"/>
              </a:solidFill>
              <a:prstDash val="solid"/>
              <a:miter lim="400000"/>
            </a:ln>
          </a:top>
          <a:bottom>
            <a:ln w="12700" cap="flat">
              <a:solidFill>
                <a:srgbClr val="8B817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CB9D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86E5F"/>
              </a:solidFill>
              <a:prstDash val="solid"/>
              <a:miter lim="400000"/>
            </a:ln>
          </a:top>
          <a:bottom>
            <a:ln w="12700" cap="flat">
              <a:solidFill>
                <a:srgbClr val="8B817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CAAA5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9411C"/>
        </a:fontRef>
        <a:srgbClr val="59411C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solidFill>
                <a:srgbClr val="917359"/>
              </a:solidFill>
              <a:prstDash val="solid"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DECB9D"/>
          </a:solidFill>
        </a:fill>
      </a:tcStyle>
    </a:wholeTbl>
    <a:band2H>
      <a:tcTxStyle b="def" i="def"/>
      <a:tcStyle>
        <a:tcBdr/>
        <a:fill>
          <a:solidFill>
            <a:srgbClr val="D9C28E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solidFill>
                <a:srgbClr val="91735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D7AF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B48F6B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917359"/>
              </a:solidFill>
              <a:prstDash val="solid"/>
              <a:miter lim="400000"/>
            </a:ln>
          </a:left>
          <a:right>
            <a:ln w="12700" cap="flat">
              <a:solidFill>
                <a:srgbClr val="917359"/>
              </a:solidFill>
              <a:prstDash val="solid"/>
              <a:miter lim="400000"/>
            </a:ln>
          </a:right>
          <a:top>
            <a:ln w="12700" cap="flat">
              <a:solidFill>
                <a:srgbClr val="917359"/>
              </a:solidFill>
              <a:prstDash val="solid"/>
              <a:miter lim="400000"/>
            </a:ln>
          </a:top>
          <a:bottom>
            <a:ln w="12700" cap="flat">
              <a:solidFill>
                <a:srgbClr val="917359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917359"/>
              </a:solidFill>
              <a:prstDash val="solid"/>
              <a:miter lim="400000"/>
            </a:ln>
          </a:insideV>
        </a:tcBdr>
        <a:fill>
          <a:solidFill>
            <a:srgbClr val="B48F6B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D5D5D"/>
        </a:fontRef>
        <a:srgbClr val="5D5D5D"/>
      </a:tcTxStyle>
      <a:tcStyle>
        <a:tcBdr>
          <a:left>
            <a:ln w="12700" cap="flat">
              <a:solidFill>
                <a:srgbClr val="828282"/>
              </a:solidFill>
              <a:prstDash val="solid"/>
              <a:miter lim="400000"/>
            </a:ln>
          </a:left>
          <a:right>
            <a:ln w="12700" cap="flat">
              <a:solidFill>
                <a:srgbClr val="828282"/>
              </a:solidFill>
              <a:prstDash val="solid"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solidFill>
                <a:srgbClr val="828282"/>
              </a:solidFill>
              <a:prstDash val="solid"/>
              <a:miter lim="400000"/>
            </a:ln>
          </a:insideH>
          <a:insideV>
            <a:ln w="12700" cap="flat">
              <a:solidFill>
                <a:srgbClr val="828282"/>
              </a:solidFill>
              <a:prstDash val="solid"/>
              <a:miter lim="400000"/>
            </a:ln>
          </a:insideV>
        </a:tcBdr>
        <a:fill>
          <a:solidFill>
            <a:srgbClr val="ECDEB5"/>
          </a:solidFill>
        </a:fill>
      </a:tcStyle>
    </a:wholeTbl>
    <a:band2H>
      <a:tcTxStyle b="def" i="def"/>
      <a:tcStyle>
        <a:tcBdr/>
        <a:fill>
          <a:solidFill>
            <a:srgbClr val="DED4B6"/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solidFill>
                <a:srgbClr val="828282"/>
              </a:solidFill>
              <a:prstDash val="solid"/>
              <a:miter lim="400000"/>
            </a:ln>
          </a:left>
          <a:right>
            <a:ln w="12700" cap="flat">
              <a:solidFill>
                <a:srgbClr val="828282"/>
              </a:solidFill>
              <a:prstDash val="solid"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solidFill>
                <a:srgbClr val="82828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CDBE"/>
          </a:solidFill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4A5"/>
          </a:solidFill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282"/>
              </a:solidFill>
              <a:prstDash val="solid"/>
              <a:miter lim="400000"/>
            </a:ln>
          </a:top>
          <a:bottom>
            <a:ln w="12700" cap="flat">
              <a:solidFill>
                <a:srgbClr val="828282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9B4A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D5D5D"/>
        </a:fontRef>
        <a:srgbClr val="5D5D5D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20000"/>
            </a:srgbClr>
          </a:solidFill>
        </a:fill>
      </a:tcStyle>
    </a:band2H>
    <a:firstCol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53528"/>
        </a:fontRef>
        <a:srgbClr val="3535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104900" y="1473200"/>
            <a:ext cx="10795000" cy="3556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104900" y="5016500"/>
            <a:ext cx="10795000" cy="2235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750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22750"/>
            <a:ext cx="10464800" cy="774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ClrTx/>
              <a:buSzTx/>
              <a:buNone/>
              <a:defRPr sz="4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254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2857500" y="698500"/>
            <a:ext cx="7302500" cy="539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104900" y="6248400"/>
            <a:ext cx="10795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104900" y="7632700"/>
            <a:ext cx="107950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104900" y="3098800"/>
            <a:ext cx="10795000" cy="3556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3070" y="1432209"/>
            <a:ext cx="5461001" cy="6985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635000" y="1473200"/>
            <a:ext cx="5715000" cy="33147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635000" y="4940300"/>
            <a:ext cx="5715000" cy="3606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200">
                <a:latin typeface="Zapfino"/>
                <a:ea typeface="Zapfino"/>
                <a:cs typeface="Zapfino"/>
                <a:sym typeface="Zapfin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1104900" y="3022600"/>
            <a:ext cx="10795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7581900" y="3022600"/>
            <a:ext cx="43180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104900" y="3022600"/>
            <a:ext cx="53975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buBlip>
                <a:blip r:embed="rId2"/>
              </a:buBlip>
            </a:lvl1pPr>
            <a:lvl2pPr>
              <a:spcBef>
                <a:spcPts val="2800"/>
              </a:spcBef>
              <a:buBlip>
                <a:blip r:embed="rId2"/>
              </a:buBlip>
            </a:lvl2pPr>
            <a:lvl3pPr>
              <a:spcBef>
                <a:spcPts val="2800"/>
              </a:spcBef>
              <a:buBlip>
                <a:blip r:embed="rId2"/>
              </a:buBlip>
            </a:lvl3pPr>
            <a:lvl4pPr>
              <a:spcBef>
                <a:spcPts val="2800"/>
              </a:spcBef>
              <a:buBlip>
                <a:blip r:embed="rId2"/>
              </a:buBlip>
            </a:lvl4pPr>
            <a:lvl5pPr>
              <a:spcBef>
                <a:spcPts val="2800"/>
              </a:spcBef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7835900" y="4974535"/>
            <a:ext cx="4508500" cy="4140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7835900" y="626165"/>
            <a:ext cx="4508500" cy="4152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609600" y="631776"/>
            <a:ext cx="7035800" cy="8496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1104900" y="939800"/>
            <a:ext cx="10795000" cy="787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104900" y="571500"/>
            <a:ext cx="10795000" cy="236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321800"/>
            <a:ext cx="368504" cy="4258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1800">
                <a:solidFill>
                  <a:srgbClr val="51573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85604A"/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381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1pPr>
      <a:lvl2pPr marL="762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2pPr>
      <a:lvl3pPr marL="1143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3pPr>
      <a:lvl4pPr marL="1524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4pPr>
      <a:lvl5pPr marL="1905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5pPr>
      <a:lvl6pPr marL="2286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6pPr>
      <a:lvl7pPr marL="2667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7pPr>
      <a:lvl8pPr marL="3048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8pPr>
      <a:lvl9pPr marL="3429000" marR="0" indent="-3810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>
          <a:srgbClr val="9A7865"/>
        </a:buClr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625B48"/>
          </a:solidFill>
          <a:uFillTx/>
          <a:latin typeface="+mn-lt"/>
          <a:ea typeface="+mn-ea"/>
          <a:cs typeface="+mn-cs"/>
          <a:sym typeface="Dido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do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Oindrila-Sen/Springboard/tree/master/Capstone1/goodreads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2311400" y="5994400"/>
            <a:ext cx="8999588" cy="889000"/>
          </a:xfrm>
          <a:prstGeom prst="rect">
            <a:avLst/>
          </a:prstGeom>
        </p:spPr>
        <p:txBody>
          <a:bodyPr/>
          <a:lstStyle>
            <a:lvl1pPr defTabSz="303783">
              <a:defRPr sz="3484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Science-Fiction Author’s Handbook</a:t>
            </a:r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1104900" y="6807200"/>
            <a:ext cx="10795000" cy="838200"/>
          </a:xfrm>
          <a:prstGeom prst="rect">
            <a:avLst/>
          </a:prstGeom>
          <a:ln w="9525">
            <a:round/>
          </a:ln>
        </p:spPr>
        <p:txBody>
          <a:bodyPr/>
          <a:lstStyle>
            <a:lvl1pPr defTabSz="233679">
              <a:defRPr sz="1680">
                <a:solidFill>
                  <a:srgbClr val="000000"/>
                </a:solidFill>
              </a:defRPr>
            </a:lvl1pPr>
          </a:lstStyle>
          <a:p>
            <a:pPr/>
            <a:r>
              <a:t>A Scientific Analysis to Create Masterpieces</a:t>
            </a:r>
          </a:p>
        </p:txBody>
      </p:sp>
      <p:pic>
        <p:nvPicPr>
          <p:cNvPr id="121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838449" y="292099"/>
            <a:ext cx="7327901" cy="5486401"/>
          </a:xfrm>
          <a:prstGeom prst="rect">
            <a:avLst/>
          </a:prstGeom>
        </p:spPr>
      </p:pic>
      <p:sp>
        <p:nvSpPr>
          <p:cNvPr id="122" name="Shape 122"/>
          <p:cNvSpPr/>
          <p:nvPr/>
        </p:nvSpPr>
        <p:spPr>
          <a:xfrm>
            <a:off x="4154303" y="7810246"/>
            <a:ext cx="3794494" cy="43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100">
                <a:solidFill>
                  <a:schemeClr val="accent6">
                    <a:hueOff val="-186402"/>
                    <a:lumOff val="-30311"/>
                  </a:schemeClr>
                </a:solidFill>
              </a:defRPr>
            </a:lvl1pPr>
          </a:lstStyle>
          <a:p>
            <a:pPr/>
            <a:r>
              <a:t>Oindrila Sen(Mar-2019 cohort)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xfrm>
            <a:off x="762000" y="571500"/>
            <a:ext cx="10795000" cy="1726556"/>
          </a:xfrm>
          <a:prstGeom prst="rect">
            <a:avLst/>
          </a:prstGeom>
        </p:spPr>
        <p:txBody>
          <a:bodyPr/>
          <a:lstStyle/>
          <a:p>
            <a:pPr/>
            <a:r>
              <a:t>Does Gender Plays a Role?</a:t>
            </a:r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1104900" y="2568686"/>
            <a:ext cx="4671779" cy="5233827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lvl1pPr>
          </a:lstStyle>
          <a:p>
            <a:pPr/>
            <a:r>
              <a:t>Male outnumber the Female authors in Sci-Fi Genre</a:t>
            </a:r>
          </a:p>
        </p:txBody>
      </p:sp>
      <p:pic>
        <p:nvPicPr>
          <p:cNvPr id="15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6741" y="2518863"/>
            <a:ext cx="6409858" cy="53334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Month is Best for Publishing? </a:t>
            </a:r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1104900" y="3022600"/>
            <a:ext cx="3796209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lvl1pPr>
          </a:lstStyle>
          <a:p>
            <a:pPr/>
            <a:r>
              <a:t>Any month is a good time. But October has seen the most publications and December is the slow month</a:t>
            </a:r>
          </a:p>
        </p:txBody>
      </p:sp>
      <p:pic>
        <p:nvPicPr>
          <p:cNvPr id="16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9246" y="3028950"/>
            <a:ext cx="6481649" cy="53108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xfrm>
            <a:off x="1104900" y="571500"/>
            <a:ext cx="10795000" cy="1279873"/>
          </a:xfrm>
          <a:prstGeom prst="rect">
            <a:avLst/>
          </a:prstGeom>
        </p:spPr>
        <p:txBody>
          <a:bodyPr/>
          <a:lstStyle/>
          <a:p>
            <a:pPr/>
            <a:r>
              <a:t>What’s your type?</a:t>
            </a:r>
          </a:p>
        </p:txBody>
      </p:sp>
      <p:pic>
        <p:nvPicPr>
          <p:cNvPr id="164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61" y="4351734"/>
            <a:ext cx="12293878" cy="4601915"/>
          </a:xfrm>
          <a:prstGeom prst="rect">
            <a:avLst/>
          </a:prstGeom>
        </p:spPr>
      </p:pic>
      <p:sp>
        <p:nvSpPr>
          <p:cNvPr id="165" name="Shape 165"/>
          <p:cNvSpPr/>
          <p:nvPr/>
        </p:nvSpPr>
        <p:spPr>
          <a:xfrm>
            <a:off x="1294333" y="2234946"/>
            <a:ext cx="10416134" cy="113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Thriller, Romance and Paranormal are popular choices. </a:t>
            </a:r>
          </a:p>
          <a:p>
            <a:pPr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Fantasy Comics is the least explored zone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1104900" y="571500"/>
            <a:ext cx="10795000" cy="974775"/>
          </a:xfrm>
          <a:prstGeom prst="rect">
            <a:avLst/>
          </a:prstGeom>
        </p:spPr>
        <p:txBody>
          <a:bodyPr/>
          <a:lstStyle/>
          <a:p>
            <a:pPr/>
            <a:r>
              <a:t>Fantasy Comics Writers</a:t>
            </a:r>
          </a:p>
        </p:txBody>
      </p:sp>
      <p:pic>
        <p:nvPicPr>
          <p:cNvPr id="16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0242" y="1485900"/>
            <a:ext cx="6232608" cy="6005337"/>
          </a:xfrm>
          <a:prstGeom prst="rect">
            <a:avLst/>
          </a:prstGeom>
        </p:spPr>
      </p:pic>
      <p:pic>
        <p:nvPicPr>
          <p:cNvPr id="16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8428" y="2516893"/>
            <a:ext cx="2792550" cy="3599393"/>
          </a:xfrm>
          <a:prstGeom prst="rect">
            <a:avLst/>
          </a:prstGeom>
        </p:spPr>
      </p:pic>
      <p:pic>
        <p:nvPicPr>
          <p:cNvPr id="17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258" y="1321990"/>
            <a:ext cx="2451101" cy="3756820"/>
          </a:xfrm>
          <a:prstGeom prst="rect">
            <a:avLst/>
          </a:prstGeom>
        </p:spPr>
      </p:pic>
      <p:pic>
        <p:nvPicPr>
          <p:cNvPr id="171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44033" y="4813300"/>
            <a:ext cx="2451101" cy="3759200"/>
          </a:xfrm>
          <a:prstGeom prst="rect">
            <a:avLst/>
          </a:prstGeom>
        </p:spPr>
      </p:pic>
      <p:pic>
        <p:nvPicPr>
          <p:cNvPr id="17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7091" y="4697350"/>
            <a:ext cx="2601835" cy="39910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the Mean Rating?</a:t>
            </a:r>
          </a:p>
        </p:txBody>
      </p:sp>
      <p:pic>
        <p:nvPicPr>
          <p:cNvPr id="17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2758" y="3486150"/>
            <a:ext cx="5228738" cy="3670300"/>
          </a:xfrm>
          <a:prstGeom prst="rect">
            <a:avLst/>
          </a:prstGeom>
        </p:spPr>
      </p:pic>
      <p:pic>
        <p:nvPicPr>
          <p:cNvPr id="176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50" y="3575050"/>
            <a:ext cx="5535188" cy="36703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1358900" y="1524000"/>
            <a:ext cx="10795000" cy="1228031"/>
          </a:xfrm>
          <a:prstGeom prst="rect">
            <a:avLst/>
          </a:prstGeom>
        </p:spPr>
        <p:txBody>
          <a:bodyPr/>
          <a:lstStyle/>
          <a:p>
            <a:pPr/>
            <a:r>
              <a:t>Steps followed for Analysis</a:t>
            </a:r>
          </a:p>
        </p:txBody>
      </p:sp>
      <p:sp>
        <p:nvSpPr>
          <p:cNvPr id="179" name="Shape 179"/>
          <p:cNvSpPr/>
          <p:nvPr>
            <p:ph type="body" sz="half" idx="1"/>
          </p:nvPr>
        </p:nvSpPr>
        <p:spPr>
          <a:xfrm>
            <a:off x="1358900" y="2965896"/>
            <a:ext cx="10795000" cy="4476304"/>
          </a:xfrm>
          <a:prstGeom prst="rect">
            <a:avLst/>
          </a:prstGeom>
        </p:spPr>
        <p:txBody>
          <a:bodyPr/>
          <a:lstStyle/>
          <a:p>
            <a:pPr marL="439857" indent="-439857" defTabSz="543305">
              <a:spcBef>
                <a:spcPts val="2900"/>
              </a:spcBef>
              <a:buBlip>
                <a:blip r:embed="rId2"/>
              </a:buBlip>
              <a:defRPr sz="2976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Collect Books and Authors Data from Goodreads</a:t>
            </a:r>
          </a:p>
          <a:p>
            <a:pPr marL="439857" indent="-439857" defTabSz="543305">
              <a:spcBef>
                <a:spcPts val="2900"/>
              </a:spcBef>
              <a:buBlip>
                <a:blip r:embed="rId2"/>
              </a:buBlip>
              <a:defRPr sz="2976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Clean the Data and Extract new features</a:t>
            </a:r>
          </a:p>
          <a:p>
            <a:pPr marL="439857" indent="-439857" defTabSz="543305">
              <a:spcBef>
                <a:spcPts val="2900"/>
              </a:spcBef>
              <a:buBlip>
                <a:blip r:embed="rId2"/>
              </a:buBlip>
              <a:defRPr sz="2976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Add Visuals to Analyze Data</a:t>
            </a:r>
          </a:p>
          <a:p>
            <a:pPr marL="439857" indent="-439857" defTabSz="543305">
              <a:spcBef>
                <a:spcPts val="2900"/>
              </a:spcBef>
              <a:buBlip>
                <a:blip r:embed="rId2"/>
              </a:buBlip>
              <a:defRPr sz="2976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Fit Machine Learning Algorithms to predict rating of a book</a:t>
            </a:r>
          </a:p>
          <a:p>
            <a:pPr marL="439857" indent="-439857" defTabSz="543305">
              <a:spcBef>
                <a:spcPts val="2900"/>
              </a:spcBef>
              <a:buBlip>
                <a:blip r:embed="rId2"/>
              </a:buBlip>
              <a:defRPr sz="2976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Compare Results to pick the best suited Algorithm</a:t>
            </a:r>
          </a:p>
        </p:txBody>
      </p:sp>
      <p:sp>
        <p:nvSpPr>
          <p:cNvPr id="180" name="Shape 180"/>
          <p:cNvSpPr/>
          <p:nvPr/>
        </p:nvSpPr>
        <p:spPr>
          <a:xfrm>
            <a:off x="930859" y="469646"/>
            <a:ext cx="5466182" cy="612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lvl1pPr>
          </a:lstStyle>
          <a:p>
            <a:pPr/>
            <a:r>
              <a:t>Just so if you want to know…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1104900" y="571500"/>
            <a:ext cx="10795000" cy="938312"/>
          </a:xfrm>
          <a:prstGeom prst="rect">
            <a:avLst/>
          </a:prstGeom>
        </p:spPr>
        <p:txBody>
          <a:bodyPr/>
          <a:lstStyle/>
          <a:p>
            <a:pPr/>
            <a:r>
              <a:t>Geres Explored So Far</a:t>
            </a:r>
          </a:p>
        </p:txBody>
      </p:sp>
      <p:sp>
        <p:nvSpPr>
          <p:cNvPr id="183" name="Shape 183"/>
          <p:cNvSpPr/>
          <p:nvPr/>
        </p:nvSpPr>
        <p:spPr>
          <a:xfrm>
            <a:off x="1496720" y="1967027"/>
            <a:ext cx="5072516" cy="7102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38666" indent="-338666" algn="l">
              <a:spcBef>
                <a:spcPts val="3200"/>
              </a:spcBef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science fiction</a:t>
            </a:r>
          </a:p>
          <a:p>
            <a:pPr marL="338666" indent="-338666" algn="l">
              <a:spcBef>
                <a:spcPts val="3200"/>
              </a:spcBef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science-fiction-fantasy</a:t>
            </a:r>
          </a:p>
          <a:p>
            <a:pPr marL="338666" indent="-338666" algn="l">
              <a:spcBef>
                <a:spcPts val="3200"/>
              </a:spcBef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science-fiction-romance </a:t>
            </a:r>
          </a:p>
          <a:p>
            <a:pPr marL="338666" indent="-338666" algn="l">
              <a:spcBef>
                <a:spcPts val="3200"/>
              </a:spcBef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Apocalyptic</a:t>
            </a:r>
          </a:p>
          <a:p>
            <a:pPr marL="338666" indent="-338666" algn="l">
              <a:spcBef>
                <a:spcPts val="3200"/>
              </a:spcBef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Space </a:t>
            </a:r>
          </a:p>
          <a:p>
            <a:pPr marL="338666" indent="-338666" algn="l">
              <a:spcBef>
                <a:spcPts val="3200"/>
              </a:spcBef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Dystopia</a:t>
            </a:r>
          </a:p>
          <a:p>
            <a:pPr marL="338666" indent="-338666" algn="l">
              <a:spcBef>
                <a:spcPts val="3200"/>
              </a:spcBef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Aliens</a:t>
            </a:r>
          </a:p>
          <a:p>
            <a:pPr marL="338666" indent="-338666" algn="l">
              <a:spcBef>
                <a:spcPts val="3200"/>
              </a:spcBef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Fantasy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1104900" y="571500"/>
            <a:ext cx="10795000" cy="899667"/>
          </a:xfrm>
          <a:prstGeom prst="rect">
            <a:avLst/>
          </a:prstGeom>
        </p:spPr>
        <p:txBody>
          <a:bodyPr/>
          <a:lstStyle/>
          <a:p>
            <a:pPr/>
            <a:r>
              <a:t>Supervised or Unsupervised?</a:t>
            </a:r>
          </a:p>
        </p:txBody>
      </p:sp>
      <p:pic>
        <p:nvPicPr>
          <p:cNvPr id="18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616" y="1857757"/>
            <a:ext cx="6593725" cy="5171255"/>
          </a:xfrm>
          <a:prstGeom prst="rect">
            <a:avLst/>
          </a:prstGeom>
        </p:spPr>
      </p:pic>
      <p:pic>
        <p:nvPicPr>
          <p:cNvPr id="18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6293" y="1840274"/>
            <a:ext cx="5443857" cy="5250345"/>
          </a:xfrm>
          <a:prstGeom prst="rect">
            <a:avLst/>
          </a:prstGeom>
        </p:spPr>
      </p:pic>
      <p:sp>
        <p:nvSpPr>
          <p:cNvPr id="188" name="Shape 188"/>
          <p:cNvSpPr/>
          <p:nvPr/>
        </p:nvSpPr>
        <p:spPr>
          <a:xfrm>
            <a:off x="2071541" y="7988046"/>
            <a:ext cx="7452018" cy="970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700">
                <a:solidFill>
                  <a:srgbClr val="000000"/>
                </a:solidFill>
              </a:defRPr>
            </a:pPr>
            <a:r>
              <a:t>Used Labeled Ratings of Books for Prediction. </a:t>
            </a:r>
          </a:p>
          <a:p>
            <a:pPr>
              <a:defRPr sz="2700">
                <a:solidFill>
                  <a:srgbClr val="000000"/>
                </a:solidFill>
              </a:defRPr>
            </a:pPr>
            <a:r>
              <a:t>Hence, </a:t>
            </a:r>
            <a:r>
              <a:rPr b="1"/>
              <a:t>Supervised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1104900" y="431800"/>
            <a:ext cx="10795000" cy="1307555"/>
          </a:xfrm>
          <a:prstGeom prst="rect">
            <a:avLst/>
          </a:prstGeom>
        </p:spPr>
        <p:txBody>
          <a:bodyPr/>
          <a:lstStyle/>
          <a:p>
            <a:pPr/>
            <a:r>
              <a:t>Regression or Classification?</a:t>
            </a:r>
          </a:p>
        </p:txBody>
      </p:sp>
      <p:sp>
        <p:nvSpPr>
          <p:cNvPr id="191" name="Shape 191"/>
          <p:cNvSpPr/>
          <p:nvPr/>
        </p:nvSpPr>
        <p:spPr>
          <a:xfrm>
            <a:off x="752028" y="2235200"/>
            <a:ext cx="5296496" cy="4179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100" y="0"/>
                </a:moveTo>
                <a:cubicBezTo>
                  <a:pt x="17349" y="0"/>
                  <a:pt x="17574" y="121"/>
                  <a:pt x="17736" y="316"/>
                </a:cubicBezTo>
                <a:cubicBezTo>
                  <a:pt x="17899" y="512"/>
                  <a:pt x="18000" y="782"/>
                  <a:pt x="18000" y="1080"/>
                </a:cubicBezTo>
                <a:lnTo>
                  <a:pt x="18000" y="8640"/>
                </a:lnTo>
                <a:lnTo>
                  <a:pt x="21600" y="10800"/>
                </a:lnTo>
                <a:lnTo>
                  <a:pt x="18000" y="12960"/>
                </a:lnTo>
                <a:lnTo>
                  <a:pt x="18000" y="20520"/>
                </a:lnTo>
                <a:cubicBezTo>
                  <a:pt x="18000" y="20818"/>
                  <a:pt x="17899" y="21088"/>
                  <a:pt x="17736" y="21284"/>
                </a:cubicBezTo>
                <a:cubicBezTo>
                  <a:pt x="17574" y="21479"/>
                  <a:pt x="17349" y="21600"/>
                  <a:pt x="17100" y="21600"/>
                </a:cubicBezTo>
                <a:lnTo>
                  <a:pt x="900" y="21600"/>
                </a:lnTo>
                <a:cubicBezTo>
                  <a:pt x="651" y="21600"/>
                  <a:pt x="426" y="21479"/>
                  <a:pt x="264" y="21284"/>
                </a:cubicBezTo>
                <a:cubicBezTo>
                  <a:pt x="101" y="21088"/>
                  <a:pt x="0" y="20818"/>
                  <a:pt x="0" y="20520"/>
                </a:cubicBezTo>
                <a:lnTo>
                  <a:pt x="0" y="1080"/>
                </a:lnTo>
                <a:cubicBezTo>
                  <a:pt x="0" y="782"/>
                  <a:pt x="101" y="512"/>
                  <a:pt x="264" y="316"/>
                </a:cubicBezTo>
                <a:cubicBezTo>
                  <a:pt x="426" y="121"/>
                  <a:pt x="651" y="0"/>
                  <a:pt x="900" y="0"/>
                </a:cubicBezTo>
                <a:lnTo>
                  <a:pt x="171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3200"/>
            </a:pPr>
            <a:r>
              <a:t>Regression</a:t>
            </a:r>
          </a:p>
          <a:p>
            <a:pPr>
              <a:defRPr b="1" sz="3200"/>
            </a:pPr>
            <a:r>
              <a:t>———————</a:t>
            </a:r>
          </a:p>
          <a:p>
            <a:pPr>
              <a:defRPr sz="3200"/>
            </a:pPr>
            <a:r>
              <a:t>Output is a </a:t>
            </a:r>
            <a:r>
              <a:rPr b="1"/>
              <a:t>Continuous</a:t>
            </a:r>
            <a:r>
              <a:t> value</a:t>
            </a:r>
          </a:p>
        </p:txBody>
      </p:sp>
      <p:sp>
        <p:nvSpPr>
          <p:cNvPr id="192" name="Shape 192"/>
          <p:cNvSpPr/>
          <p:nvPr/>
        </p:nvSpPr>
        <p:spPr>
          <a:xfrm>
            <a:off x="6656833" y="2235200"/>
            <a:ext cx="5765057" cy="4179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00" y="0"/>
                </a:moveTo>
                <a:cubicBezTo>
                  <a:pt x="4251" y="0"/>
                  <a:pt x="4026" y="121"/>
                  <a:pt x="3864" y="316"/>
                </a:cubicBezTo>
                <a:cubicBezTo>
                  <a:pt x="3701" y="512"/>
                  <a:pt x="3600" y="782"/>
                  <a:pt x="3600" y="1080"/>
                </a:cubicBezTo>
                <a:lnTo>
                  <a:pt x="3600" y="8640"/>
                </a:lnTo>
                <a:lnTo>
                  <a:pt x="0" y="10800"/>
                </a:lnTo>
                <a:lnTo>
                  <a:pt x="3600" y="12960"/>
                </a:lnTo>
                <a:lnTo>
                  <a:pt x="3600" y="20520"/>
                </a:lnTo>
                <a:cubicBezTo>
                  <a:pt x="3600" y="20818"/>
                  <a:pt x="3701" y="21088"/>
                  <a:pt x="3864" y="21284"/>
                </a:cubicBezTo>
                <a:cubicBezTo>
                  <a:pt x="4026" y="21479"/>
                  <a:pt x="4251" y="21600"/>
                  <a:pt x="4500" y="21600"/>
                </a:cubicBezTo>
                <a:lnTo>
                  <a:pt x="20700" y="21600"/>
                </a:lnTo>
                <a:cubicBezTo>
                  <a:pt x="20949" y="21600"/>
                  <a:pt x="21174" y="21479"/>
                  <a:pt x="21336" y="21284"/>
                </a:cubicBezTo>
                <a:cubicBezTo>
                  <a:pt x="21499" y="21088"/>
                  <a:pt x="21600" y="20818"/>
                  <a:pt x="21600" y="20520"/>
                </a:cubicBezTo>
                <a:lnTo>
                  <a:pt x="21600" y="1080"/>
                </a:lnTo>
                <a:cubicBezTo>
                  <a:pt x="21600" y="782"/>
                  <a:pt x="21499" y="512"/>
                  <a:pt x="21336" y="316"/>
                </a:cubicBezTo>
                <a:cubicBezTo>
                  <a:pt x="21174" y="121"/>
                  <a:pt x="20949" y="0"/>
                  <a:pt x="20700" y="0"/>
                </a:cubicBezTo>
                <a:lnTo>
                  <a:pt x="450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3200"/>
            </a:pPr>
            <a:r>
              <a:t>Classification</a:t>
            </a:r>
          </a:p>
          <a:p>
            <a:pPr>
              <a:defRPr b="1" sz="3200"/>
            </a:pPr>
            <a:r>
              <a:t>———————</a:t>
            </a:r>
          </a:p>
          <a:p>
            <a:pPr>
              <a:defRPr sz="3200"/>
            </a:pPr>
            <a:r>
              <a:t>Output is a </a:t>
            </a:r>
            <a:r>
              <a:rPr b="1"/>
              <a:t>Category</a:t>
            </a:r>
            <a:r>
              <a:t> value</a:t>
            </a:r>
          </a:p>
        </p:txBody>
      </p:sp>
      <p:sp>
        <p:nvSpPr>
          <p:cNvPr id="193" name="Shape 193"/>
          <p:cNvSpPr/>
          <p:nvPr/>
        </p:nvSpPr>
        <p:spPr>
          <a:xfrm>
            <a:off x="1058475" y="6910387"/>
            <a:ext cx="11332350" cy="1046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900">
                <a:solidFill>
                  <a:srgbClr val="000000"/>
                </a:solidFill>
              </a:defRPr>
            </a:pPr>
            <a:r>
              <a:t>Predicted Average Rating of Books which is a Continuous variable. </a:t>
            </a:r>
          </a:p>
          <a:p>
            <a:pPr>
              <a:defRPr sz="2900">
                <a:solidFill>
                  <a:srgbClr val="000000"/>
                </a:solidFill>
              </a:defRPr>
            </a:pPr>
            <a:r>
              <a:t>Hence, </a:t>
            </a:r>
            <a:r>
              <a:rPr b="1"/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xfrm>
            <a:off x="1104900" y="660400"/>
            <a:ext cx="10795000" cy="1132037"/>
          </a:xfrm>
          <a:prstGeom prst="rect">
            <a:avLst/>
          </a:prstGeom>
        </p:spPr>
        <p:txBody>
          <a:bodyPr/>
          <a:lstStyle/>
          <a:p>
            <a:pPr/>
            <a:r>
              <a:t>ML Algorithms Used</a:t>
            </a:r>
          </a:p>
        </p:txBody>
      </p:sp>
      <p:sp>
        <p:nvSpPr>
          <p:cNvPr id="196" name="Shape 196"/>
          <p:cNvSpPr/>
          <p:nvPr/>
        </p:nvSpPr>
        <p:spPr>
          <a:xfrm>
            <a:off x="2211903" y="2831846"/>
            <a:ext cx="9466968" cy="4493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38666" indent="-338666" algn="l">
              <a:lnSpc>
                <a:spcPct val="150000"/>
              </a:lnSpc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Linear Regression using Stats Model</a:t>
            </a:r>
          </a:p>
          <a:p>
            <a:pPr marL="338666" indent="-338666" algn="l">
              <a:lnSpc>
                <a:spcPct val="150000"/>
              </a:lnSpc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Linear Regression using Scikit-Learn</a:t>
            </a:r>
          </a:p>
          <a:p>
            <a:pPr marL="338666" indent="-338666" algn="l">
              <a:lnSpc>
                <a:spcPct val="150000"/>
              </a:lnSpc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Decision Tree</a:t>
            </a:r>
          </a:p>
          <a:p>
            <a:pPr marL="338666" indent="-338666" algn="l">
              <a:lnSpc>
                <a:spcPct val="150000"/>
              </a:lnSpc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Random Forest</a:t>
            </a:r>
          </a:p>
          <a:p>
            <a:pPr marL="338666" indent="-338666" algn="l">
              <a:lnSpc>
                <a:spcPct val="150000"/>
              </a:lnSpc>
              <a:buClr>
                <a:srgbClr val="9A7865"/>
              </a:buClr>
              <a:buSzPct val="40000"/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pPr>
            <a:r>
              <a:t>Support Vector Regressor(SVR)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1104900" y="571500"/>
            <a:ext cx="10795000" cy="1443137"/>
          </a:xfrm>
          <a:prstGeom prst="rect">
            <a:avLst/>
          </a:prstGeom>
        </p:spPr>
        <p:txBody>
          <a:bodyPr/>
          <a:lstStyle/>
          <a:p>
            <a:pPr/>
            <a:r>
              <a:t>What are sci-fi books about?</a:t>
            </a:r>
          </a:p>
        </p:txBody>
      </p:sp>
      <p:pic>
        <p:nvPicPr>
          <p:cNvPr id="12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50" y="2933700"/>
            <a:ext cx="11112500" cy="5689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1104900" y="571500"/>
            <a:ext cx="10795000" cy="1192957"/>
          </a:xfrm>
          <a:prstGeom prst="rect">
            <a:avLst/>
          </a:prstGeom>
        </p:spPr>
        <p:txBody>
          <a:bodyPr/>
          <a:lstStyle/>
          <a:p>
            <a:pPr/>
            <a:r>
              <a:t>Compare ML Algorithms Results</a:t>
            </a:r>
          </a:p>
        </p:txBody>
      </p:sp>
      <p:graphicFrame>
        <p:nvGraphicFramePr>
          <p:cNvPr id="199" name="Table 199"/>
          <p:cNvGraphicFramePr/>
          <p:nvPr/>
        </p:nvGraphicFramePr>
        <p:xfrm>
          <a:off x="1729085" y="2184400"/>
          <a:ext cx="9179571" cy="670029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833374"/>
                <a:gridCol w="1833374"/>
                <a:gridCol w="1833374"/>
                <a:gridCol w="1833374"/>
                <a:gridCol w="1833374"/>
              </a:tblGrid>
              <a:tr h="111459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353528"/>
                          </a:solidFill>
                        </a:rPr>
                        <a:t>Model</a:t>
                      </a:r>
                    </a:p>
                  </a:txBody>
                  <a:tcPr marL="50800" marR="50800" marT="50800" marB="50800" anchor="b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353528"/>
                          </a:solidFill>
                        </a:rPr>
                        <a:t>R2 
Score</a:t>
                      </a:r>
                    </a:p>
                  </a:txBody>
                  <a:tcPr marL="50800" marR="50800" marT="50800" marB="50800" anchor="b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353528"/>
                          </a:solidFill>
                        </a:rPr>
                        <a:t>Mean 
Absolute Error</a:t>
                      </a:r>
                    </a:p>
                  </a:txBody>
                  <a:tcPr marL="50800" marR="50800" marT="50800" marB="50800" anchor="b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353528"/>
                          </a:solidFill>
                        </a:rPr>
                        <a:t>
Mean 
Squared Error
</a:t>
                      </a:r>
                    </a:p>
                  </a:txBody>
                  <a:tcPr marL="50800" marR="50800" marT="50800" marB="50800" anchor="b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353528"/>
                          </a:solidFill>
                        </a:rPr>
                        <a:t>
Root 
Mean Squared Error
</a:t>
                      </a:r>
                    </a:p>
                  </a:txBody>
                  <a:tcPr marL="50800" marR="50800" marT="50800" marB="50800" anchor="b" anchorCtr="0" horzOverflow="overflow"/>
                </a:tc>
              </a:tr>
              <a:tr h="111459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353528"/>
                          </a:solidFill>
                        </a:rPr>
                        <a:t>
Sklearn Linear Regression Model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-0.100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0.218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0.079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0.28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1459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353528"/>
                          </a:solidFill>
                        </a:rPr>
                        <a:t>Decision Tree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-0.300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0.235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0.0932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0.30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1459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353528"/>
                          </a:solidFill>
                        </a:rPr>
                        <a:t>Random Forest Model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0.343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0.169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0.047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0.217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1459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353528"/>
                          </a:solidFill>
                        </a:rPr>
                        <a:t>Support Vector ReRegressor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0.240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0.179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0.054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0.233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1459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353528"/>
                          </a:solidFill>
                        </a:rPr>
                        <a:t>OLS Stats Model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9411C"/>
                          </a:solidFill>
                        </a:rPr>
                        <a:t>0.272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0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1104900" y="4699000"/>
            <a:ext cx="10795000" cy="2362200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202" name="Shape 202"/>
          <p:cNvSpPr/>
          <p:nvPr/>
        </p:nvSpPr>
        <p:spPr>
          <a:xfrm>
            <a:off x="469017" y="1130046"/>
            <a:ext cx="5076210" cy="698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b="1" sz="37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lvl1pPr>
          </a:lstStyle>
          <a:p>
            <a:pPr/>
            <a:r>
              <a:t>Willing to learn More?</a:t>
            </a:r>
          </a:p>
        </p:txBody>
      </p:sp>
      <p:sp>
        <p:nvSpPr>
          <p:cNvPr id="203" name="Shape 203"/>
          <p:cNvSpPr/>
          <p:nvPr/>
        </p:nvSpPr>
        <p:spPr>
          <a:xfrm>
            <a:off x="413257" y="2082546"/>
            <a:ext cx="8233561" cy="1653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/>
            </a:pPr>
          </a:p>
          <a:p>
            <a:pPr algn="l">
              <a:defRPr sz="3200"/>
            </a:pPr>
            <a:r>
              <a:t>Please check here:</a:t>
            </a:r>
          </a:p>
          <a:p>
            <a:pPr algn="l">
              <a:defRPr sz="3200"/>
            </a:pPr>
            <a:r>
              <a:rPr u="sng">
                <a:hlinkClick r:id="rId2" invalidUrl="" action="" tgtFrame="" tooltip="" history="1" highlightClick="0" endSnd="0"/>
              </a:rPr>
              <a:t>The Github Location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Science Fiction Publication Trends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762000" y="3022600"/>
            <a:ext cx="4752628" cy="42913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lvl1pPr>
          </a:lstStyle>
          <a:p>
            <a:pPr/>
            <a:r>
              <a:t>Science Fiction - The genre of 21st Century </a:t>
            </a:r>
          </a:p>
        </p:txBody>
      </p:sp>
      <p:pic>
        <p:nvPicPr>
          <p:cNvPr id="12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2041" y="2971800"/>
            <a:ext cx="6931480" cy="48454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547737" y="711200"/>
            <a:ext cx="11909327" cy="1478806"/>
          </a:xfrm>
          <a:prstGeom prst="rect">
            <a:avLst/>
          </a:prstGeom>
        </p:spPr>
        <p:txBody>
          <a:bodyPr/>
          <a:lstStyle/>
          <a:p>
            <a:pPr/>
            <a:r>
              <a:t>Must-Reads Fantasy Books</a:t>
            </a:r>
          </a:p>
        </p:txBody>
      </p:sp>
      <p:pic>
        <p:nvPicPr>
          <p:cNvPr id="13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675" y="3252142"/>
            <a:ext cx="11244442" cy="5584122"/>
          </a:xfrm>
          <a:prstGeom prst="rect">
            <a:avLst/>
          </a:prstGeom>
        </p:spPr>
      </p:pic>
      <p:sp>
        <p:nvSpPr>
          <p:cNvPr id="133" name="Shape 133"/>
          <p:cNvSpPr/>
          <p:nvPr/>
        </p:nvSpPr>
        <p:spPr>
          <a:xfrm>
            <a:off x="3951122" y="2019046"/>
            <a:ext cx="3819856" cy="612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lvl1pPr>
          </a:lstStyle>
          <a:p>
            <a:pPr/>
            <a:r>
              <a:t>Get your inspiration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800100" y="254000"/>
            <a:ext cx="11495485" cy="2362200"/>
          </a:xfrm>
          <a:prstGeom prst="rect">
            <a:avLst/>
          </a:prstGeom>
        </p:spPr>
        <p:txBody>
          <a:bodyPr/>
          <a:lstStyle/>
          <a:p>
            <a:pPr/>
            <a:r>
              <a:t>Least Popular Fantasy Books</a:t>
            </a:r>
          </a:p>
        </p:txBody>
      </p:sp>
      <p:pic>
        <p:nvPicPr>
          <p:cNvPr id="13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104" y="4180185"/>
            <a:ext cx="12197292" cy="4532710"/>
          </a:xfrm>
          <a:prstGeom prst="rect">
            <a:avLst/>
          </a:prstGeom>
        </p:spPr>
      </p:pic>
      <p:sp>
        <p:nvSpPr>
          <p:cNvPr id="137" name="Shape 137"/>
          <p:cNvSpPr/>
          <p:nvPr/>
        </p:nvSpPr>
        <p:spPr>
          <a:xfrm>
            <a:off x="3271062" y="2450846"/>
            <a:ext cx="6462676" cy="612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lvl1pPr>
          </a:lstStyle>
          <a:p>
            <a:pPr/>
            <a:r>
              <a:t>Read to find out what went wrong!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Read/Follow the Master</a:t>
            </a:r>
          </a:p>
        </p:txBody>
      </p:sp>
      <p:sp>
        <p:nvSpPr>
          <p:cNvPr id="140" name="Shape 140"/>
          <p:cNvSpPr/>
          <p:nvPr>
            <p:ph type="body" sz="half" idx="1"/>
          </p:nvPr>
        </p:nvSpPr>
        <p:spPr>
          <a:xfrm>
            <a:off x="635000" y="3022600"/>
            <a:ext cx="53975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lvl1pPr>
          </a:lstStyle>
          <a:p>
            <a:pPr/>
            <a:r>
              <a:t>The authors who created classics in Science Fiction World</a:t>
            </a:r>
          </a:p>
        </p:txBody>
      </p:sp>
      <p:pic>
        <p:nvPicPr>
          <p:cNvPr id="14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0069" y="2851150"/>
            <a:ext cx="6390230" cy="62096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Pick the Right Publisher</a:t>
            </a:r>
          </a:p>
        </p:txBody>
      </p:sp>
      <p:sp>
        <p:nvSpPr>
          <p:cNvPr id="144" name="Shape 14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lvl1pPr>
          </a:lstStyle>
          <a:p>
            <a:pPr/>
            <a:r>
              <a:t>Tor Books and Del Rey published some of the best Science-Fiction Books</a:t>
            </a:r>
          </a:p>
        </p:txBody>
      </p:sp>
      <p:pic>
        <p:nvPicPr>
          <p:cNvPr id="14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5430" y="2694752"/>
            <a:ext cx="5541931" cy="64680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1104900" y="571500"/>
            <a:ext cx="10795000" cy="2066479"/>
          </a:xfrm>
          <a:prstGeom prst="rect">
            <a:avLst/>
          </a:prstGeom>
        </p:spPr>
        <p:txBody>
          <a:bodyPr/>
          <a:lstStyle/>
          <a:p>
            <a:pPr/>
            <a:r>
              <a:t>Pick the Right City</a:t>
            </a:r>
          </a:p>
        </p:txBody>
      </p:sp>
      <p:sp>
        <p:nvSpPr>
          <p:cNvPr id="148" name="Shape 14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lvl1pPr>
          </a:lstStyle>
          <a:p>
            <a:pPr/>
            <a:r>
              <a:t>Chicago and Cleveland nurtures talents in Sci-Fi/Fantasy</a:t>
            </a:r>
          </a:p>
        </p:txBody>
      </p:sp>
      <p:pic>
        <p:nvPicPr>
          <p:cNvPr id="14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5435" y="2793134"/>
            <a:ext cx="5397501" cy="649264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pages makes the perfect Novel?</a:t>
            </a:r>
          </a:p>
        </p:txBody>
      </p:sp>
      <p:sp>
        <p:nvSpPr>
          <p:cNvPr id="152" name="Shape 15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 sz="3200">
                <a:solidFill>
                  <a:schemeClr val="accent4">
                    <a:hueOff val="-64547"/>
                    <a:satOff val="-3500"/>
                    <a:lumOff val="-29002"/>
                  </a:schemeClr>
                </a:solidFill>
              </a:defRPr>
            </a:lvl1pPr>
          </a:lstStyle>
          <a:p>
            <a:pPr/>
            <a:r>
              <a:t>Somewhere between 200-300 looks perfect</a:t>
            </a:r>
          </a:p>
        </p:txBody>
      </p:sp>
      <p:pic>
        <p:nvPicPr>
          <p:cNvPr id="15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1588" y="2917156"/>
            <a:ext cx="6321235" cy="41749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Renaissance">
  <a:themeElements>
    <a:clrScheme name="Renaissance">
      <a:dk1>
        <a:srgbClr val="625B48"/>
      </a:dk1>
      <a:lt1>
        <a:srgbClr val="1A2C62"/>
      </a:lt1>
      <a:dk2>
        <a:srgbClr val="75716F"/>
      </a:dk2>
      <a:lt2>
        <a:srgbClr val="CDCDCD"/>
      </a:lt2>
      <a:accent1>
        <a:srgbClr val="9EA3A1"/>
      </a:accent1>
      <a:accent2>
        <a:srgbClr val="ACAD6A"/>
      </a:accent2>
      <a:accent3>
        <a:srgbClr val="E2BF60"/>
      </a:accent3>
      <a:accent4>
        <a:srgbClr val="DF995B"/>
      </a:accent4>
      <a:accent5>
        <a:srgbClr val="D27263"/>
      </a:accent5>
      <a:accent6>
        <a:srgbClr val="B59871"/>
      </a:accent6>
      <a:hlink>
        <a:srgbClr val="0000FF"/>
      </a:hlink>
      <a:folHlink>
        <a:srgbClr val="FF00FF"/>
      </a:folHlink>
    </a:clrScheme>
    <a:fontScheme name="Renaissance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Renaissan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2">
              <a:hueOff val="177409"/>
              <a:satOff val="5215"/>
              <a:lumOff val="-959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enaissance">
  <a:themeElements>
    <a:clrScheme name="Renaissance">
      <a:dk1>
        <a:srgbClr val="000000"/>
      </a:dk1>
      <a:lt1>
        <a:srgbClr val="FFFFFF"/>
      </a:lt1>
      <a:dk2>
        <a:srgbClr val="75716F"/>
      </a:dk2>
      <a:lt2>
        <a:srgbClr val="CDCDCD"/>
      </a:lt2>
      <a:accent1>
        <a:srgbClr val="9EA3A1"/>
      </a:accent1>
      <a:accent2>
        <a:srgbClr val="ACAD6A"/>
      </a:accent2>
      <a:accent3>
        <a:srgbClr val="E2BF60"/>
      </a:accent3>
      <a:accent4>
        <a:srgbClr val="DF995B"/>
      </a:accent4>
      <a:accent5>
        <a:srgbClr val="D27263"/>
      </a:accent5>
      <a:accent6>
        <a:srgbClr val="B59871"/>
      </a:accent6>
      <a:hlink>
        <a:srgbClr val="0000FF"/>
      </a:hlink>
      <a:folHlink>
        <a:srgbClr val="FF00FF"/>
      </a:folHlink>
    </a:clrScheme>
    <a:fontScheme name="Renaissance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Renaissan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2">
              <a:hueOff val="177409"/>
              <a:satOff val="5215"/>
              <a:lumOff val="-959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625B48"/>
            </a:solidFill>
            <a:effectLst/>
            <a:uFillTx/>
            <a:latin typeface="+mn-lt"/>
            <a:ea typeface="+mn-ea"/>
            <a:cs typeface="+mn-cs"/>
            <a:sym typeface="Dido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